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 showGuides="1">
      <p:cViewPr varScale="1">
        <p:scale>
          <a:sx n="92" d="100"/>
          <a:sy n="92" d="100"/>
        </p:scale>
        <p:origin x="1344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B438-25E7-4C2B-AE8C-E4483F29F2F1}" type="datetimeFigureOut">
              <a:rPr lang="th-TH" smtClean="0"/>
              <a:t>22/12/58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452A2-3803-4992-AC8C-99FA8906F2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826579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B438-25E7-4C2B-AE8C-E4483F29F2F1}" type="datetimeFigureOut">
              <a:rPr lang="th-TH" smtClean="0"/>
              <a:t>22/12/58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452A2-3803-4992-AC8C-99FA8906F2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48120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B438-25E7-4C2B-AE8C-E4483F29F2F1}" type="datetimeFigureOut">
              <a:rPr lang="th-TH" smtClean="0"/>
              <a:t>22/12/58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452A2-3803-4992-AC8C-99FA8906F2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12250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B438-25E7-4C2B-AE8C-E4483F29F2F1}" type="datetimeFigureOut">
              <a:rPr lang="th-TH" smtClean="0"/>
              <a:t>22/12/58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452A2-3803-4992-AC8C-99FA8906F2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48737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B438-25E7-4C2B-AE8C-E4483F29F2F1}" type="datetimeFigureOut">
              <a:rPr lang="th-TH" smtClean="0"/>
              <a:t>22/12/58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452A2-3803-4992-AC8C-99FA8906F2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59386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B438-25E7-4C2B-AE8C-E4483F29F2F1}" type="datetimeFigureOut">
              <a:rPr lang="th-TH" smtClean="0"/>
              <a:t>22/12/58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452A2-3803-4992-AC8C-99FA8906F2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09746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B438-25E7-4C2B-AE8C-E4483F29F2F1}" type="datetimeFigureOut">
              <a:rPr lang="th-TH" smtClean="0"/>
              <a:t>22/12/58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452A2-3803-4992-AC8C-99FA8906F2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65603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B438-25E7-4C2B-AE8C-E4483F29F2F1}" type="datetimeFigureOut">
              <a:rPr lang="th-TH" smtClean="0"/>
              <a:t>22/12/58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452A2-3803-4992-AC8C-99FA8906F2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03593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B438-25E7-4C2B-AE8C-E4483F29F2F1}" type="datetimeFigureOut">
              <a:rPr lang="th-TH" smtClean="0"/>
              <a:t>22/12/58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452A2-3803-4992-AC8C-99FA8906F2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63483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B438-25E7-4C2B-AE8C-E4483F29F2F1}" type="datetimeFigureOut">
              <a:rPr lang="th-TH" smtClean="0"/>
              <a:t>22/12/58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452A2-3803-4992-AC8C-99FA8906F2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024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C8B438-25E7-4C2B-AE8C-E4483F29F2F1}" type="datetimeFigureOut">
              <a:rPr lang="th-TH" smtClean="0"/>
              <a:t>22/12/58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452A2-3803-4992-AC8C-99FA8906F2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0928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C8B438-25E7-4C2B-AE8C-E4483F29F2F1}" type="datetimeFigureOut">
              <a:rPr lang="th-TH" smtClean="0"/>
              <a:t>22/12/58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452A2-3803-4992-AC8C-99FA8906F2F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33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 descr="http://www.clker.com/cliparts/b/q/e/L/O/I/mint-male-symbol-hi.png"/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2295"/>
          <a:stretch/>
        </p:blipFill>
        <p:spPr bwMode="auto">
          <a:xfrm>
            <a:off x="2989175" y="977444"/>
            <a:ext cx="3153246" cy="989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12" descr="http://www.clker.com/cliparts/b/q/e/L/O/I/mint-male-symbol-hi.png"/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504" b="41748"/>
          <a:stretch/>
        </p:blipFill>
        <p:spPr bwMode="auto">
          <a:xfrm>
            <a:off x="2989175" y="1900166"/>
            <a:ext cx="3153246" cy="2334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4" name="Picture 12" descr="http://www.clker.com/cliparts/b/q/e/L/O/I/mint-male-symbol-hi.png"/>
          <p:cNvPicPr>
            <a:picLocks noChangeAspect="1" noChangeArrowheads="1"/>
          </p:cNvPicPr>
          <p:nvPr/>
        </p:nvPicPr>
        <p:blipFill rotWithShape="1"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252" b="-1"/>
          <a:stretch/>
        </p:blipFill>
        <p:spPr bwMode="auto">
          <a:xfrm>
            <a:off x="2989175" y="4216286"/>
            <a:ext cx="3153246" cy="23342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050202" y="99769"/>
            <a:ext cx="7043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 b="1" dirty="0" smtClean="0"/>
              <a:t>ลักษณะของข้าราชการรัฐสภาสามัญ</a:t>
            </a:r>
          </a:p>
          <a:p>
            <a:pPr algn="ctr"/>
            <a:r>
              <a:rPr lang="th-TH" sz="2000" b="1" dirty="0" smtClean="0"/>
              <a:t>นิติกร/วิทยากร/นักกฎหมายนิติบัญญัติ/นักวิชาการนิติบัญญัติ</a:t>
            </a:r>
            <a:endParaRPr lang="th-TH" sz="2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79422" y="968389"/>
            <a:ext cx="1874067" cy="6011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th-TH" sz="1600" b="1" dirty="0" smtClean="0">
                <a:latin typeface="Cordia New" pitchFamily="34" charset="-34"/>
                <a:cs typeface="Cordia New" pitchFamily="34" charset="-34"/>
              </a:rPr>
              <a:t>ความรู้ด้านกฎหมายมหาชน</a:t>
            </a:r>
          </a:p>
          <a:p>
            <a:pPr algn="ctr"/>
            <a:r>
              <a:rPr lang="en-US" sz="1600" b="1" dirty="0" smtClean="0">
                <a:latin typeface="Cordia New" pitchFamily="34" charset="-34"/>
                <a:cs typeface="Cordia New" pitchFamily="34" charset="-34"/>
              </a:rPr>
              <a:t>(Public Law)</a:t>
            </a:r>
            <a:endParaRPr lang="th-TH" sz="1600" b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9422" y="1599604"/>
            <a:ext cx="1874067" cy="6011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th-TH" sz="1600" b="1" dirty="0" smtClean="0">
                <a:latin typeface="Cordia New" pitchFamily="34" charset="-34"/>
                <a:cs typeface="Cordia New" pitchFamily="34" charset="-34"/>
              </a:rPr>
              <a:t>ความสามารถในการ</a:t>
            </a:r>
          </a:p>
          <a:p>
            <a:pPr algn="ctr"/>
            <a:r>
              <a:rPr lang="th-TH" sz="1600" b="1" dirty="0" smtClean="0">
                <a:latin typeface="Cordia New" pitchFamily="34" charset="-34"/>
                <a:cs typeface="Cordia New" pitchFamily="34" charset="-34"/>
              </a:rPr>
              <a:t>ยกร่างกฎหมาย</a:t>
            </a:r>
            <a:endParaRPr lang="th-TH" sz="1600" b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9422" y="2639619"/>
            <a:ext cx="1874067" cy="30056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th-TH" sz="1600" b="1" dirty="0" smtClean="0">
                <a:latin typeface="Cordia New" pitchFamily="34" charset="-34"/>
                <a:cs typeface="Cordia New" pitchFamily="34" charset="-34"/>
              </a:rPr>
              <a:t>การอนุรักษ์ความเป็นไทย</a:t>
            </a:r>
            <a:endParaRPr lang="th-TH" sz="1600" b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9422" y="5773515"/>
            <a:ext cx="1874067" cy="6011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th-TH" sz="1600" b="1" dirty="0" smtClean="0">
                <a:latin typeface="Cordia New" pitchFamily="34" charset="-34"/>
                <a:cs typeface="Cordia New" pitchFamily="34" charset="-34"/>
              </a:rPr>
              <a:t>เผยแพร่ประชาธิปไตย</a:t>
            </a:r>
            <a:endParaRPr lang="th-TH" sz="1600" b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9422" y="4994917"/>
            <a:ext cx="1874067" cy="6011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th-TH" sz="1600" b="1" dirty="0" smtClean="0">
                <a:latin typeface="Cordia New" pitchFamily="34" charset="-34"/>
                <a:cs typeface="Cordia New" pitchFamily="34" charset="-34"/>
              </a:rPr>
              <a:t>พลเมือง</a:t>
            </a:r>
            <a:endParaRPr lang="th-TH" sz="1600" b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148624" y="852834"/>
            <a:ext cx="2488382" cy="6011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th-TH" sz="1600" b="1" dirty="0" smtClean="0">
                <a:latin typeface="Cordia New" pitchFamily="34" charset="-34"/>
                <a:cs typeface="Cordia New" pitchFamily="34" charset="-34"/>
              </a:rPr>
              <a:t>ความรู้ด้านกฎหมายระหว่างประเทศ</a:t>
            </a:r>
          </a:p>
          <a:p>
            <a:pPr algn="ctr"/>
            <a:r>
              <a:rPr lang="en-US" sz="1600" b="1" dirty="0">
                <a:latin typeface="Cordia New" pitchFamily="34" charset="-34"/>
                <a:cs typeface="Cordia New" pitchFamily="34" charset="-34"/>
              </a:rPr>
              <a:t>(International Law)</a:t>
            </a:r>
            <a:endParaRPr lang="th-TH" sz="1600" b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67555" y="1431184"/>
            <a:ext cx="2850520" cy="76954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th-TH" sz="1600" b="1" dirty="0" smtClean="0">
                <a:latin typeface="Cordia New" pitchFamily="34" charset="-34"/>
                <a:cs typeface="Cordia New" pitchFamily="34" charset="-34"/>
              </a:rPr>
              <a:t>ทัศนคติเชิงบวกในระดับสากล/ภูมิภาคนิยม</a:t>
            </a:r>
          </a:p>
          <a:p>
            <a:pPr algn="ctr"/>
            <a:r>
              <a:rPr lang="en-US" sz="1600" b="1" dirty="0">
                <a:latin typeface="Cordia New" pitchFamily="34" charset="-34"/>
                <a:cs typeface="Cordia New" pitchFamily="34" charset="-34"/>
              </a:rPr>
              <a:t>(internationalization </a:t>
            </a:r>
            <a:r>
              <a:rPr lang="en-US" sz="1600" b="1" dirty="0" smtClean="0">
                <a:latin typeface="Cordia New" pitchFamily="34" charset="-34"/>
                <a:cs typeface="Cordia New" pitchFamily="34" charset="-34"/>
              </a:rPr>
              <a:t>attitude</a:t>
            </a:r>
            <a:r>
              <a:rPr lang="th-TH" sz="1600" b="1" dirty="0" smtClean="0">
                <a:latin typeface="Cordia New" pitchFamily="34" charset="-34"/>
                <a:cs typeface="Cordia New" pitchFamily="34" charset="-34"/>
              </a:rPr>
              <a:t> / </a:t>
            </a:r>
            <a:r>
              <a:rPr lang="en-US" sz="1600" b="1" dirty="0" smtClean="0">
                <a:latin typeface="Cordia New" pitchFamily="34" charset="-34"/>
                <a:cs typeface="Cordia New" pitchFamily="34" charset="-34"/>
              </a:rPr>
              <a:t>regionalism</a:t>
            </a:r>
            <a:r>
              <a:rPr lang="en-US" sz="1600" b="1" dirty="0">
                <a:latin typeface="Cordia New" pitchFamily="34" charset="-34"/>
                <a:cs typeface="Cordia New" pitchFamily="34" charset="-34"/>
              </a:rPr>
              <a:t>)</a:t>
            </a:r>
            <a:endParaRPr lang="th-TH" sz="1600" b="1" dirty="0" smtClean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808206" y="2590658"/>
            <a:ext cx="2118511" cy="33028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600" b="1" dirty="0" smtClean="0">
                <a:latin typeface="Cordia New" pitchFamily="34" charset="-34"/>
                <a:cs typeface="Cordia New" pitchFamily="34" charset="-34"/>
              </a:rPr>
              <a:t>Energetic / </a:t>
            </a:r>
            <a:r>
              <a:rPr lang="en-US" sz="1600" b="1" smtClean="0">
                <a:latin typeface="Cordia New" pitchFamily="34" charset="-34"/>
                <a:cs typeface="Cordia New" pitchFamily="34" charset="-34"/>
              </a:rPr>
              <a:t>Dynamic Action</a:t>
            </a:r>
            <a:endParaRPr lang="th-TH" sz="1600" b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38335" y="3014566"/>
            <a:ext cx="2488382" cy="6011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th-TH" sz="1600" b="1" dirty="0" smtClean="0">
                <a:latin typeface="Cordia New" pitchFamily="34" charset="-34"/>
                <a:cs typeface="Cordia New" pitchFamily="34" charset="-34"/>
              </a:rPr>
              <a:t>ทักษะการนำเสนอและ</a:t>
            </a:r>
          </a:p>
          <a:p>
            <a:pPr algn="ctr"/>
            <a:r>
              <a:rPr lang="th-TH" sz="1600" b="1" dirty="0" smtClean="0">
                <a:latin typeface="Cordia New" pitchFamily="34" charset="-34"/>
                <a:cs typeface="Cordia New" pitchFamily="34" charset="-34"/>
              </a:rPr>
              <a:t>เจรจาต่อรอง</a:t>
            </a:r>
          </a:p>
          <a:p>
            <a:pPr algn="ctr"/>
            <a:r>
              <a:rPr lang="en-US" sz="1600" b="1" dirty="0" smtClean="0">
                <a:latin typeface="Cordia New" pitchFamily="34" charset="-34"/>
                <a:cs typeface="Cordia New" pitchFamily="34" charset="-34"/>
              </a:rPr>
              <a:t>(Presentation / Negotiation)</a:t>
            </a:r>
            <a:endParaRPr lang="th-TH" sz="1600" b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148624" y="3827348"/>
            <a:ext cx="2488382" cy="6011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th-TH" sz="1600" b="1" dirty="0" smtClean="0">
                <a:latin typeface="Cordia New" pitchFamily="34" charset="-34"/>
                <a:cs typeface="Cordia New" pitchFamily="34" charset="-34"/>
              </a:rPr>
              <a:t>ทักษะ</a:t>
            </a:r>
            <a:r>
              <a:rPr lang="en-US" sz="1600" b="1" dirty="0" smtClean="0">
                <a:latin typeface="Cordia New" pitchFamily="34" charset="-34"/>
                <a:cs typeface="Cordia New" pitchFamily="34" charset="-34"/>
              </a:rPr>
              <a:t> IT</a:t>
            </a:r>
            <a:endParaRPr lang="th-TH" sz="1600" b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134791" y="4994254"/>
            <a:ext cx="904026" cy="30056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600" b="1" dirty="0" smtClean="0">
                <a:latin typeface="Cordia New" pitchFamily="34" charset="-34"/>
                <a:cs typeface="Cordia New" pitchFamily="34" charset="-34"/>
              </a:rPr>
              <a:t>Networking</a:t>
            </a:r>
            <a:endParaRPr lang="th-TH" sz="1600" b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886481" y="5788598"/>
            <a:ext cx="496620" cy="30056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1600" b="1" dirty="0" smtClean="0">
                <a:latin typeface="Cordia New" pitchFamily="34" charset="-34"/>
                <a:cs typeface="Cordia New" pitchFamily="34" charset="-34"/>
              </a:rPr>
              <a:t>CSO</a:t>
            </a:r>
            <a:endParaRPr lang="th-TH" sz="1600" b="1" dirty="0">
              <a:latin typeface="Cordia New" pitchFamily="34" charset="-34"/>
              <a:cs typeface="Cordia New" pitchFamily="34" charset="-34"/>
            </a:endParaRPr>
          </a:p>
        </p:txBody>
      </p:sp>
      <p:cxnSp>
        <p:nvCxnSpPr>
          <p:cNvPr id="9" name="ตัวเชื่อมต่อตรง 8"/>
          <p:cNvCxnSpPr>
            <a:stCxn id="11" idx="3"/>
          </p:cNvCxnSpPr>
          <p:nvPr/>
        </p:nvCxnSpPr>
        <p:spPr>
          <a:xfrm>
            <a:off x="2453489" y="1268951"/>
            <a:ext cx="148476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ตัวเชื่อมต่อตรง 28"/>
          <p:cNvCxnSpPr/>
          <p:nvPr/>
        </p:nvCxnSpPr>
        <p:spPr>
          <a:xfrm flipV="1">
            <a:off x="2335794" y="1493822"/>
            <a:ext cx="1602463" cy="283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ตัวเชื่อมต่อตรง 31"/>
          <p:cNvCxnSpPr/>
          <p:nvPr/>
        </p:nvCxnSpPr>
        <p:spPr>
          <a:xfrm>
            <a:off x="2453489" y="2789900"/>
            <a:ext cx="54188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ตัวเชื่อมต่อตรง 33"/>
          <p:cNvCxnSpPr/>
          <p:nvPr/>
        </p:nvCxnSpPr>
        <p:spPr>
          <a:xfrm>
            <a:off x="1911601" y="5152855"/>
            <a:ext cx="180032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ตัวเชื่อมต่อตรง 35"/>
          <p:cNvCxnSpPr/>
          <p:nvPr/>
        </p:nvCxnSpPr>
        <p:spPr>
          <a:xfrm>
            <a:off x="2236206" y="5938879"/>
            <a:ext cx="147571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ตัวเชื่อมต่อตรง 37"/>
          <p:cNvCxnSpPr/>
          <p:nvPr/>
        </p:nvCxnSpPr>
        <p:spPr>
          <a:xfrm>
            <a:off x="5410766" y="5938879"/>
            <a:ext cx="147571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ตัวเชื่อมต่อตรง 38"/>
          <p:cNvCxnSpPr/>
          <p:nvPr/>
        </p:nvCxnSpPr>
        <p:spPr>
          <a:xfrm>
            <a:off x="5410766" y="5152855"/>
            <a:ext cx="180032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ตัวเชื่อมต่อตรง 39"/>
          <p:cNvCxnSpPr/>
          <p:nvPr/>
        </p:nvCxnSpPr>
        <p:spPr>
          <a:xfrm>
            <a:off x="6148624" y="3975434"/>
            <a:ext cx="84970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ตัวเชื่อมต่อตรง 42"/>
          <p:cNvCxnSpPr/>
          <p:nvPr/>
        </p:nvCxnSpPr>
        <p:spPr>
          <a:xfrm>
            <a:off x="6148623" y="3162615"/>
            <a:ext cx="73785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ตัวเชื่อมต่อตรง 44"/>
          <p:cNvCxnSpPr/>
          <p:nvPr/>
        </p:nvCxnSpPr>
        <p:spPr>
          <a:xfrm>
            <a:off x="6148623" y="2780715"/>
            <a:ext cx="73785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ตัวเชื่อมต่อตรง 45"/>
          <p:cNvCxnSpPr/>
          <p:nvPr/>
        </p:nvCxnSpPr>
        <p:spPr>
          <a:xfrm>
            <a:off x="5253650" y="1487968"/>
            <a:ext cx="1184685" cy="8154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ตัวเชื่อมต่อตรง 47"/>
          <p:cNvCxnSpPr/>
          <p:nvPr/>
        </p:nvCxnSpPr>
        <p:spPr>
          <a:xfrm flipV="1">
            <a:off x="5216116" y="1041149"/>
            <a:ext cx="1003615" cy="22780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ตัวเชื่อมต่อตรง 48"/>
          <p:cNvCxnSpPr>
            <a:stCxn id="1036" idx="0"/>
          </p:cNvCxnSpPr>
          <p:nvPr/>
        </p:nvCxnSpPr>
        <p:spPr>
          <a:xfrm>
            <a:off x="4565798" y="977444"/>
            <a:ext cx="6202" cy="3232417"/>
          </a:xfrm>
          <a:prstGeom prst="line">
            <a:avLst/>
          </a:prstGeom>
          <a:ln w="190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02456" y="2339057"/>
            <a:ext cx="679010" cy="6011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ไทย</a:t>
            </a:r>
            <a:endParaRPr lang="th-TH" b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671589" y="2339057"/>
            <a:ext cx="679010" cy="6011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 smtClean="0">
                <a:latin typeface="Cordia New" pitchFamily="34" charset="-34"/>
                <a:cs typeface="Cordia New" pitchFamily="34" charset="-34"/>
              </a:rPr>
              <a:t>AC</a:t>
            </a:r>
            <a:endParaRPr lang="th-TH" b="1" dirty="0">
              <a:latin typeface="Cordia New" pitchFamily="34" charset="-34"/>
              <a:cs typeface="Cordia New" pitchFamily="34" charset="-34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93401" y="3088230"/>
            <a:ext cx="1557198" cy="949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th-TH" b="1" dirty="0" smtClean="0">
                <a:latin typeface="Cordia New" pitchFamily="34" charset="-34"/>
                <a:cs typeface="Cordia New" pitchFamily="34" charset="-34"/>
              </a:rPr>
              <a:t>สมรรถนะพิเศษ</a:t>
            </a:r>
            <a:endParaRPr lang="th-TH" b="1" dirty="0">
              <a:latin typeface="Cordia New" pitchFamily="34" charset="-34"/>
              <a:cs typeface="Cordia New" pitchFamily="34" charset="-34"/>
            </a:endParaRPr>
          </a:p>
        </p:txBody>
      </p:sp>
      <p:cxnSp>
        <p:nvCxnSpPr>
          <p:cNvPr id="37" name="ตัวเชื่อมต่อตรง 36"/>
          <p:cNvCxnSpPr/>
          <p:nvPr/>
        </p:nvCxnSpPr>
        <p:spPr>
          <a:xfrm>
            <a:off x="5170518" y="1652661"/>
            <a:ext cx="1094810" cy="5480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128253" y="2100475"/>
            <a:ext cx="1965545" cy="38477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th-TH" sz="1600" b="1" dirty="0" smtClean="0">
                <a:latin typeface="Cordia New" pitchFamily="34" charset="-34"/>
                <a:cs typeface="Cordia New" pitchFamily="34" charset="-34"/>
              </a:rPr>
              <a:t>เสาหลักประชาคมอาเซียน</a:t>
            </a:r>
          </a:p>
        </p:txBody>
      </p:sp>
    </p:spTree>
    <p:extLst>
      <p:ext uri="{BB962C8B-B14F-4D97-AF65-F5344CB8AC3E}">
        <p14:creationId xmlns:p14="http://schemas.microsoft.com/office/powerpoint/2010/main" val="74316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63330" y="453712"/>
            <a:ext cx="1455254" cy="826448"/>
          </a:xfrm>
          <a:prstGeom prst="ellipse">
            <a:avLst/>
          </a:prstGeom>
          <a:solidFill>
            <a:srgbClr val="9966FF"/>
          </a:solidFill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th-TH" sz="2000" b="1" dirty="0" smtClean="0">
                <a:solidFill>
                  <a:sysClr val="windowText" lastClr="000000"/>
                </a:solidFill>
              </a:rPr>
              <a:t>ภารกิจหลัก</a:t>
            </a:r>
          </a:p>
          <a:p>
            <a:pPr algn="ctr"/>
            <a:r>
              <a:rPr lang="th-TH" sz="2000" b="1" dirty="0" smtClean="0">
                <a:solidFill>
                  <a:sysClr val="windowText" lastClr="000000"/>
                </a:solidFill>
              </a:rPr>
              <a:t>(สำนักหลัก)</a:t>
            </a:r>
            <a:endParaRPr lang="th-TH" sz="2000" b="1" dirty="0">
              <a:solidFill>
                <a:sysClr val="windowText" lastClr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73838" y="453712"/>
            <a:ext cx="1455254" cy="826448"/>
          </a:xfrm>
          <a:prstGeom prst="ellipse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th-TH" sz="2000" b="1" dirty="0" smtClean="0">
                <a:solidFill>
                  <a:sysClr val="windowText" lastClr="000000"/>
                </a:solidFill>
              </a:rPr>
              <a:t>ภารกิจรอง</a:t>
            </a:r>
          </a:p>
          <a:p>
            <a:pPr algn="ctr"/>
            <a:r>
              <a:rPr lang="th-TH" sz="2000" b="1" dirty="0" smtClean="0">
                <a:solidFill>
                  <a:sysClr val="windowText" lastClr="000000"/>
                </a:solidFill>
              </a:rPr>
              <a:t>(สำนักรอง)</a:t>
            </a:r>
            <a:endParaRPr lang="th-TH" sz="2000" b="1" dirty="0">
              <a:solidFill>
                <a:sysClr val="windowText" lastClr="000000"/>
              </a:solidFill>
            </a:endParaRPr>
          </a:p>
        </p:txBody>
      </p:sp>
      <p:cxnSp>
        <p:nvCxnSpPr>
          <p:cNvPr id="5" name="ตัวเชื่อมต่อตรง 4"/>
          <p:cNvCxnSpPr/>
          <p:nvPr/>
        </p:nvCxnSpPr>
        <p:spPr>
          <a:xfrm>
            <a:off x="1544159" y="1965960"/>
            <a:ext cx="4462272" cy="0"/>
          </a:xfrm>
          <a:prstGeom prst="line">
            <a:avLst/>
          </a:prstGeom>
          <a:ln w="381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3322667" y="2942624"/>
            <a:ext cx="1847088" cy="826448"/>
          </a:xfrm>
          <a:prstGeom prst="ellipse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th-TH" sz="2000" b="1" dirty="0" smtClean="0">
                <a:solidFill>
                  <a:sysClr val="windowText" lastClr="000000"/>
                </a:solidFill>
              </a:rPr>
              <a:t>ภารกิจสนับสนุน</a:t>
            </a:r>
          </a:p>
          <a:p>
            <a:pPr algn="ctr"/>
            <a:r>
              <a:rPr lang="th-TH" sz="2000" b="1" dirty="0" smtClean="0">
                <a:solidFill>
                  <a:sysClr val="windowText" lastClr="000000"/>
                </a:solidFill>
              </a:rPr>
              <a:t>(สำนักสนับสนุน)</a:t>
            </a:r>
            <a:endParaRPr lang="th-TH" sz="2000" b="1" dirty="0">
              <a:solidFill>
                <a:sysClr val="windowText" lastClr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957" y="1673352"/>
            <a:ext cx="1050202" cy="585216"/>
          </a:xfrm>
          <a:prstGeom prst="ellipse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sz="1600" b="1" dirty="0" smtClean="0"/>
              <a:t>INPUT</a:t>
            </a:r>
            <a:endParaRPr lang="th-TH" sz="1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6006431" y="1673352"/>
            <a:ext cx="1050202" cy="585216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sz="1600" b="1" dirty="0" smtClean="0"/>
              <a:t>OUTPUT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06046" y="1645920"/>
            <a:ext cx="1153321" cy="612648"/>
          </a:xfrm>
          <a:prstGeom prst="ellipse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sz="1600" b="1" dirty="0" smtClean="0"/>
              <a:t>OUTCOME</a:t>
            </a:r>
            <a:endParaRPr lang="th-TH" sz="1600" b="1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493957" y="2384840"/>
            <a:ext cx="1050202" cy="5852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th-TH" sz="1600" b="1" dirty="0" smtClean="0"/>
              <a:t>งบประมาณ</a:t>
            </a:r>
          </a:p>
          <a:p>
            <a:pPr algn="ctr"/>
            <a:r>
              <a:rPr lang="th-TH" sz="1600" b="1" dirty="0" smtClean="0"/>
              <a:t>บุคลากร</a:t>
            </a:r>
            <a:endParaRPr lang="th-TH" sz="16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265856" y="5249062"/>
            <a:ext cx="1050202" cy="5852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t">
            <a:noAutofit/>
          </a:bodyPr>
          <a:lstStyle/>
          <a:p>
            <a:pPr algn="ctr"/>
            <a:r>
              <a:rPr lang="en-US" sz="1600" b="1" dirty="0" smtClean="0"/>
              <a:t>Change</a:t>
            </a:r>
          </a:p>
          <a:p>
            <a:pPr algn="ctr"/>
            <a:r>
              <a:rPr lang="th-TH" sz="1600" b="1" dirty="0" smtClean="0"/>
              <a:t>ปฏิรูป</a:t>
            </a:r>
            <a:endParaRPr lang="th-TH" sz="1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5176364" y="5249062"/>
            <a:ext cx="1050202" cy="5852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t">
            <a:noAutofit/>
          </a:bodyPr>
          <a:lstStyle/>
          <a:p>
            <a:pPr algn="ctr"/>
            <a:r>
              <a:rPr lang="en-US" sz="1600" b="1" dirty="0" smtClean="0"/>
              <a:t>Risk</a:t>
            </a:r>
          </a:p>
          <a:p>
            <a:pPr algn="ctr"/>
            <a:r>
              <a:rPr lang="th-TH" sz="1600" b="1" dirty="0" smtClean="0"/>
              <a:t>การดำเนินการ</a:t>
            </a:r>
          </a:p>
          <a:p>
            <a:pPr algn="ctr"/>
            <a:r>
              <a:rPr lang="th-TH" sz="1600" b="1" dirty="0" smtClean="0"/>
              <a:t>โดยหลัก</a:t>
            </a:r>
            <a:r>
              <a:rPr lang="th-TH" sz="1600" b="1" dirty="0" err="1" smtClean="0"/>
              <a:t>ธรรมาภิ</a:t>
            </a:r>
            <a:r>
              <a:rPr lang="th-TH" sz="1600" b="1" dirty="0" smtClean="0"/>
              <a:t>บาล</a:t>
            </a:r>
          </a:p>
          <a:p>
            <a:pPr algn="ctr"/>
            <a:r>
              <a:rPr lang="en-US" sz="1600" b="1" dirty="0" smtClean="0"/>
              <a:t>(Good </a:t>
            </a:r>
            <a:r>
              <a:rPr lang="en-US" sz="1600" b="1" dirty="0"/>
              <a:t>governance)</a:t>
            </a:r>
            <a:endParaRPr lang="th-TH" sz="1600" b="1" dirty="0" smtClean="0"/>
          </a:p>
          <a:p>
            <a:pPr algn="ctr"/>
            <a:endParaRPr lang="th-TH" sz="1600" b="1" dirty="0"/>
          </a:p>
        </p:txBody>
      </p:sp>
      <p:cxnSp>
        <p:nvCxnSpPr>
          <p:cNvPr id="16" name="ตัวเชื่อมต่อตรง 15"/>
          <p:cNvCxnSpPr>
            <a:stCxn id="9" idx="6"/>
          </p:cNvCxnSpPr>
          <p:nvPr/>
        </p:nvCxnSpPr>
        <p:spPr>
          <a:xfrm>
            <a:off x="7056633" y="1965960"/>
            <a:ext cx="449414" cy="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ตัวเชื่อมต่อตรง 17"/>
          <p:cNvCxnSpPr/>
          <p:nvPr/>
        </p:nvCxnSpPr>
        <p:spPr>
          <a:xfrm flipV="1">
            <a:off x="5685214" y="4071230"/>
            <a:ext cx="0" cy="119397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ตัวเชื่อมต่อตรง 19"/>
          <p:cNvCxnSpPr/>
          <p:nvPr/>
        </p:nvCxnSpPr>
        <p:spPr>
          <a:xfrm flipV="1">
            <a:off x="2790957" y="4071230"/>
            <a:ext cx="0" cy="1193970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ตัวเชื่อมต่อตรง 20"/>
          <p:cNvCxnSpPr/>
          <p:nvPr/>
        </p:nvCxnSpPr>
        <p:spPr>
          <a:xfrm flipV="1">
            <a:off x="4246211" y="2384840"/>
            <a:ext cx="4572" cy="47636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725682" y="1645920"/>
            <a:ext cx="1050202" cy="5852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th-TH" sz="2400" b="1" dirty="0" smtClean="0"/>
              <a:t>ภารกิจ</a:t>
            </a:r>
          </a:p>
          <a:p>
            <a:pPr algn="ctr"/>
            <a:r>
              <a:rPr lang="en-US" sz="1600" b="1" dirty="0" smtClean="0"/>
              <a:t>Process</a:t>
            </a:r>
            <a:endParaRPr lang="th-TH" sz="1600" b="1" dirty="0"/>
          </a:p>
        </p:txBody>
      </p:sp>
      <p:cxnSp>
        <p:nvCxnSpPr>
          <p:cNvPr id="24" name="ตัวเชื่อมต่อตรง 23"/>
          <p:cNvCxnSpPr/>
          <p:nvPr/>
        </p:nvCxnSpPr>
        <p:spPr>
          <a:xfrm>
            <a:off x="2786385" y="1280160"/>
            <a:ext cx="4572" cy="47636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ตัวเชื่อมต่อตรง 24"/>
          <p:cNvCxnSpPr/>
          <p:nvPr/>
        </p:nvCxnSpPr>
        <p:spPr>
          <a:xfrm>
            <a:off x="5680642" y="1280160"/>
            <a:ext cx="4572" cy="476369"/>
          </a:xfrm>
          <a:prstGeom prst="line">
            <a:avLst/>
          </a:prstGeom>
          <a:ln w="3810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06431" y="2299716"/>
            <a:ext cx="1050202" cy="5852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t">
            <a:noAutofit/>
          </a:bodyPr>
          <a:lstStyle>
            <a:defPPr>
              <a:defRPr lang="th-TH"/>
            </a:defPPr>
            <a:lvl1pPr algn="ctr">
              <a:defRPr sz="1600" b="1"/>
            </a:lvl1pPr>
          </a:lstStyle>
          <a:p>
            <a:r>
              <a:rPr lang="th-TH" dirty="0" err="1" smtClean="0"/>
              <a:t>รธน</a:t>
            </a:r>
            <a:r>
              <a:rPr lang="th-TH" dirty="0" smtClean="0"/>
              <a:t>. </a:t>
            </a:r>
            <a:r>
              <a:rPr lang="th-TH" dirty="0"/>
              <a:t>/ </a:t>
            </a:r>
            <a:r>
              <a:rPr lang="th-TH" dirty="0" err="1"/>
              <a:t>พรบ</a:t>
            </a:r>
            <a:r>
              <a:rPr lang="th-TH" dirty="0"/>
              <a:t>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506046" y="2272284"/>
            <a:ext cx="1153321" cy="6126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 anchor="t">
            <a:noAutofit/>
          </a:bodyPr>
          <a:lstStyle>
            <a:defPPr>
              <a:defRPr lang="th-TH"/>
            </a:defPPr>
            <a:lvl1pPr algn="ctr">
              <a:defRPr sz="1600" b="1"/>
            </a:lvl1pPr>
          </a:lstStyle>
          <a:p>
            <a:r>
              <a:rPr lang="en-US" dirty="0" err="1"/>
              <a:t>Sdg</a:t>
            </a:r>
            <a:endParaRPr lang="th-TH" dirty="0"/>
          </a:p>
          <a:p>
            <a:r>
              <a:rPr lang="th-TH" dirty="0" smtClean="0"/>
              <a:t>มั่นคง มั่</a:t>
            </a:r>
            <a:r>
              <a:rPr lang="th-TH" dirty="0"/>
              <a:t>ง</a:t>
            </a:r>
            <a:r>
              <a:rPr lang="th-TH" dirty="0" smtClean="0"/>
              <a:t>คั่ง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532428692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137</Words>
  <Application>Microsoft Office PowerPoint</Application>
  <PresentationFormat>นำเสนอทางหน้าจอ (4:3)</PresentationFormat>
  <Paragraphs>46</Paragraphs>
  <Slides>2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2</vt:i4>
      </vt:variant>
    </vt:vector>
  </HeadingPairs>
  <TitlesOfParts>
    <vt:vector size="7" baseType="lpstr">
      <vt:lpstr>Angsana New</vt:lpstr>
      <vt:lpstr>Arial</vt:lpstr>
      <vt:lpstr>Calibri</vt:lpstr>
      <vt:lpstr>Cordia New</vt:lpstr>
      <vt:lpstr>ชุดรูปแบบของ Office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K-AOM</dc:creator>
  <cp:lastModifiedBy>Parliament</cp:lastModifiedBy>
  <cp:revision>20</cp:revision>
  <dcterms:created xsi:type="dcterms:W3CDTF">2015-12-16T01:13:20Z</dcterms:created>
  <dcterms:modified xsi:type="dcterms:W3CDTF">2015-12-22T01:51:13Z</dcterms:modified>
</cp:coreProperties>
</file>